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Amatic SC"/>
      <p:regular r:id="rId47"/>
      <p:bold r:id="rId48"/>
    </p:embeddedFont>
    <p:embeddedFont>
      <p:font typeface="Source Code Pr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maticSC-bold.fntdata"/><Relationship Id="rId47" Type="http://schemas.openxmlformats.org/officeDocument/2006/relationships/font" Target="fonts/AmaticSC-regular.fntdata"/><Relationship Id="rId49" Type="http://schemas.openxmlformats.org/officeDocument/2006/relationships/font" Target="fonts/SourceCode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urceCodePro-italic.fntdata"/><Relationship Id="rId50" Type="http://schemas.openxmlformats.org/officeDocument/2006/relationships/font" Target="fonts/SourceCodePro-bold.fntdata"/><Relationship Id="rId52" Type="http://schemas.openxmlformats.org/officeDocument/2006/relationships/font" Target="fonts/SourceCodePr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fab60028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fab60028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3be99f1e05d61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3be99f1e05d6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fab60028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fab60028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2ccecde6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2ccecde6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46877a11b809f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46877a11b809f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fab6002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fab6002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3be99f1e05d61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93be99f1e05d61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2ccecde6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2ccecde6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46877a11b809f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046877a11b809f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fab600286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fab600286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46877a11b809f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046877a11b809f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46877a11b809f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46877a11b809f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3be99f1e05d616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93be99f1e05d61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faa633d64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faa633d64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2ccecde6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2ccecde6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fab60028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fab60028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46877a11b809f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46877a11b809f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3be99f1e05d616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93be99f1e05d616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fab60028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fab60028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2ccecde6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2ccecde6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fab60028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fab60028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697333e4a49f6b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697333e4a49f6b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046877a11b809f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046877a11b809f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3be99f1e05d616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3be99f1e05d616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fab600286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fab600286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2ccecde6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f2ccecde6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46877a11b809f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046877a11b809f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046877a11b809f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046877a11b809f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2e7445e5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2e7445e5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046877a11b809f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046877a11b809f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fab600286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efab60028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046877a11b809f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046877a11b809f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697333e4a49f6b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697333e4a49f6b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2e315d27c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2e315d27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2e315d27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f2e315d27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fab60028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fab60028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697333e4a49f6b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697333e4a49f6b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fab60028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fab60028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46877a11b809f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46877a11b809f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46877a11b809f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046877a11b809f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s://cdn.pixabay.com/photo/2016/08/26/01/32/poseidon-1621062_640.jp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hyperlink" Target="https://pymstatic.com/36181/conversions/fabulas-esopo-thumb.jpg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hyperlink" Target="https://media.revistagq.com/photos/5ca5e1af267a321ab47214f2/master/pass/sagas_literarias_portadas_411.png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ordwall.net/es/resource/22280181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actualidadliteratura.com/fabulas/" TargetMode="External"/><Relationship Id="rId4" Type="http://schemas.openxmlformats.org/officeDocument/2006/relationships/hyperlink" Target="https://www.significados.com/mito/" TargetMode="External"/><Relationship Id="rId5" Type="http://schemas.openxmlformats.org/officeDocument/2006/relationships/hyperlink" Target="https://caracterurbano.com/literatura/tipos-mitos" TargetMode="External"/><Relationship Id="rId6" Type="http://schemas.openxmlformats.org/officeDocument/2006/relationships/hyperlink" Target="https://www.crehana.com/blog/estilo-vida/cuales-son-los-tipos-de-cuentos/" TargetMode="External"/><Relationship Id="rId7" Type="http://schemas.openxmlformats.org/officeDocument/2006/relationships/hyperlink" Target="https://prezi.com/g7edqduc0lrg/genero-narrativo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mitosyleyendascr.com/mitologia-griega/narciso/" TargetMode="External"/><Relationship Id="rId4" Type="http://schemas.openxmlformats.org/officeDocument/2006/relationships/hyperlink" Target="https://prezi.com/ep9xtrfz-1dx/poesia-epica/" TargetMode="External"/><Relationship Id="rId9" Type="http://schemas.openxmlformats.org/officeDocument/2006/relationships/hyperlink" Target="https://www.significados.com/tipos-de-leyendas/" TargetMode="External"/><Relationship Id="rId5" Type="http://schemas.openxmlformats.org/officeDocument/2006/relationships/hyperlink" Target="https://www.escolares.net/lenguaje-y-comunicacion/poema-epico/" TargetMode="External"/><Relationship Id="rId6" Type="http://schemas.openxmlformats.org/officeDocument/2006/relationships/hyperlink" Target="https://www.significados.com/leyenda/" TargetMode="External"/><Relationship Id="rId7" Type="http://schemas.openxmlformats.org/officeDocument/2006/relationships/hyperlink" Target="https://www.significados.com/cuento/" TargetMode="External"/><Relationship Id="rId8" Type="http://schemas.openxmlformats.org/officeDocument/2006/relationships/hyperlink" Target="https://www.significados.com/tipos-de-novelas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i.pinimg.com/736x/d4/b5/3c/d4b53ce6190b236f1571b7b82b906258.jpg" TargetMode="External"/><Relationship Id="rId4" Type="http://schemas.openxmlformats.org/officeDocument/2006/relationships/hyperlink" Target="https://www.revistacriterio.com.ar/bloginst_new/wp-content/uploads/2017/03/eva-1-620x412.jpe" TargetMode="External"/><Relationship Id="rId5" Type="http://schemas.openxmlformats.org/officeDocument/2006/relationships/hyperlink" Target="https://estaticos.serpadres.es/uploads/images/article/5ff80a885bafe87986b6a13d/la%20liebre%20y%20la%20tortuga%20SOCIAL.jpg" TargetMode="External"/><Relationship Id="rId6" Type="http://schemas.openxmlformats.org/officeDocument/2006/relationships/hyperlink" Target="https://cdn.goconqr.com/uploads/node/image/6060350/desktop_portada.jpg" TargetMode="External"/><Relationship Id="rId7" Type="http://schemas.openxmlformats.org/officeDocument/2006/relationships/hyperlink" Target="https://static.wikia.nocookie.net/heroes-and-villians/images/d/db/1-robin-hood-james-edwin-mcconnell.jpg/revision/latest/top-crop/width/360/height/450?cb=2019050508012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hyperlink" Target="https://cdn.slidesharecdn.com/ss_thumbnails/generosliterarios-140310152124-phpapp01-thumbnail-4.jpg?cb=139446496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1.jpg"/><Relationship Id="rId5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hyperlink" Target="https://cdn.pixabay.com/photo/2016/08/26/01/32/poseidon-1621062_64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74050" y="-550275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Género Narrativo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5505600" y="3819075"/>
            <a:ext cx="3638400" cy="86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Caroline Acevedo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Román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Laura Amador González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613" y="1374925"/>
            <a:ext cx="2930776" cy="19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56950" y="3675225"/>
            <a:ext cx="4080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Times New Roman"/>
                <a:ea typeface="Times New Roman"/>
                <a:cs typeface="Times New Roman"/>
                <a:sym typeface="Times New Roman"/>
              </a:rPr>
              <a:t>Dra. Lissette Hernández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Times New Roman"/>
                <a:ea typeface="Times New Roman"/>
                <a:cs typeface="Times New Roman"/>
                <a:sym typeface="Times New Roman"/>
              </a:rPr>
              <a:t>EDPE 3031 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Times New Roman"/>
                <a:ea typeface="Times New Roman"/>
                <a:cs typeface="Times New Roman"/>
                <a:sym typeface="Times New Roman"/>
              </a:rPr>
              <a:t>27 de septiembre del 2021. 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Mito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“Desde la antigüedad los mitos fueron considerados como acontecimientos reales acaecidos a personajes idealizados” (Gil, 2013)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mitos pueden formar parte de una cultura o de creencias en ciertos grupos (ej: mitología griega o romana).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775" y="2662650"/>
            <a:ext cx="2548600" cy="17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6263450" y="4450250"/>
            <a:ext cx="173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https://cdn.pixabay.com/photo/2016/08/26/01/32/poseidon-1621062_640.jpg</a:t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Ejemplo: Narciso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5937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5479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Narciso, en la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mitología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griega, era un joven hermoso; hijo del dios Boecio y de la ninfa Liriope. </a:t>
            </a:r>
            <a:endParaRPr sz="2564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479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Era arrogante, y rechazo a muchos que le admiraban. Una joven rechazada por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quiso que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sintiera el dolor del amor no correspondido y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así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mismo pasó. </a:t>
            </a:r>
            <a:endParaRPr sz="2564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479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Narciso un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día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vio su reflejo en el agua de un lago y se 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enamoró</a:t>
            </a:r>
            <a:r>
              <a:rPr lang="en" sz="2564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su imagen. </a:t>
            </a:r>
            <a:endParaRPr sz="2564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175" y="193500"/>
            <a:ext cx="2007275" cy="14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Ejemplos: Narciso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 dejó de dormir, comer y enloqueció de amor.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dice que Narciso murió de un corazón roto.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Hoy día se utiliza el término narcisismo para expresarse hacia una persona que se considera excesivamente hermoso.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601" y="2982570"/>
            <a:ext cx="2351950" cy="17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Tipos de mitos: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83250"/>
            <a:ext cx="5978700" cy="3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Mitos cosmogónicos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Mitos teogónicos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6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457200" lvl="0" marL="64008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400"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850" y="1262875"/>
            <a:ext cx="3417076" cy="25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 l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eyenda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21660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 tipo de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 transmitido por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oral de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leyenda combina los hechos reales con los eventos sobrenaturales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(imaginarios) es por esto que en cierta forma, tienen sucesos verídicos.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Estas son consideradas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verídicas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porque el lugar del que se habla o el momento del que se habla es conocido por ese grupo de personas, ese país, religión, clan, etc.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 l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eyenda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Estas contienen eventos sobrenaturales (la llorona), milagrosos (religiosos), y  criaturas ficticias.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Algo interesante sobre las leyendas que se podría aplicar también a los mitos, es que, por ser antiguas,con el tiempo, la narración puede variar o cambiar.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Ejemplo: Robin Hood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311700" y="1093850"/>
            <a:ext cx="8368200" cy="3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 es una leyenda de un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héroe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 folclore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medieval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Inglés.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Llamado Ghino di Tacco.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Robin Hood vivió escondido en el bosque y utilizando su habilidad con el arco y flecha, defendía a los pobres y oprimidos.</a:t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500" y="2780075"/>
            <a:ext cx="2281950" cy="16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/>
          <p:nvPr/>
        </p:nvSpPr>
        <p:spPr>
          <a:xfrm>
            <a:off x="7092713" y="4071625"/>
            <a:ext cx="14286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 u="sng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700" u="sng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https://static.wikia.nocookie.net</a:t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634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Tipos de leyendas: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Leyenda infantil: San Nicolas AKA Santa Claus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Leyenda de terror: Ej: El chupacabras y la muerta del caño.</a:t>
            </a:r>
            <a:endParaRPr sz="162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Poema épico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También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conocido como la 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poesía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heróica. </a:t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un 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narración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</a:t>
            </a: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versos.</a:t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“Relata la historia de hechos grandiosos realizados por héroes históricos, modelos legendarios de valentía y dignos de admiración por todo un pueblo”.   </a:t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							(Pereira, 2015)</a:t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</a:t>
            </a:r>
            <a:endParaRPr sz="8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1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1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1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									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Ejemplo: La Eneida de Virgilio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161" y="963050"/>
            <a:ext cx="3353675" cy="391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Reflexión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0375" y="985175"/>
            <a:ext cx="5916225" cy="39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Cuento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una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breve, con una trama, ya sea ficticia o real en la cual su argumento es sencillo y comprensible.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divide en dos categorías: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Cuento Popular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Cuento Literario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625" y="2836100"/>
            <a:ext cx="1603750" cy="16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311" y="2836092"/>
            <a:ext cx="1431339" cy="16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Ejemplos de Cuentos: </a:t>
            </a: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Caperucita Roja </a:t>
            </a:r>
            <a:r>
              <a:rPr lang="en" sz="700">
                <a:latin typeface="Times New Roman"/>
                <a:ea typeface="Times New Roman"/>
                <a:cs typeface="Times New Roman"/>
                <a:sym typeface="Times New Roman"/>
              </a:rPr>
              <a:t>(Tiene varias versiones y varios finales)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75" y="15510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6775" y="1550999"/>
            <a:ext cx="1905000" cy="18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518" y="1739375"/>
            <a:ext cx="2267857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Caperucita Roja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400" y="1776588"/>
            <a:ext cx="2314575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9500" y="1638475"/>
            <a:ext cx="203835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325" y="1638471"/>
            <a:ext cx="2314575" cy="16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Tipos de cuentos: </a:t>
            </a:r>
            <a:r>
              <a:rPr lang="en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Popular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/ </a:t>
            </a:r>
            <a:r>
              <a:rPr lang="en">
                <a:highlight>
                  <a:srgbClr val="93C47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Literario</a:t>
            </a:r>
            <a:endParaRPr>
              <a:highlight>
                <a:srgbClr val="93C47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5798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AutoNum type="arabicPeriod"/>
            </a:pPr>
            <a:r>
              <a:rPr lang="en" sz="2629">
                <a:solidFill>
                  <a:schemeClr val="accent1"/>
                </a:solidFill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Cuentos de hadas o maravillosos :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Estos son de los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leídos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dentro del grupo infantil. Tienen lugar en tiempo y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espacio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indeterminado.</a:t>
            </a:r>
            <a:endParaRPr sz="2629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798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AutoNum type="arabicPeriod"/>
            </a:pPr>
            <a:r>
              <a:rPr lang="en" sz="2629">
                <a:solidFill>
                  <a:schemeClr val="accent1"/>
                </a:solidFill>
                <a:highlight>
                  <a:srgbClr val="93C47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Cuentos de terror: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Estos hablan acerca de la muerte,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destrucción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fantasmas, demonios, etc. </a:t>
            </a:r>
            <a:r>
              <a:rPr lang="en" sz="2629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Este tipo de cuentos manipula la mente del lector, a veces causando temor o susto. </a:t>
            </a:r>
            <a:endParaRPr sz="2629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(Delgado, 2021)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Tipos de cuentos: </a:t>
            </a:r>
            <a:r>
              <a:rPr lang="en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Popular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/ </a:t>
            </a:r>
            <a:r>
              <a:rPr lang="en">
                <a:highlight>
                  <a:srgbClr val="93C47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Literario</a:t>
            </a:r>
            <a:endParaRPr>
              <a:highlight>
                <a:srgbClr val="93C47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311700" y="121662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3.  </a:t>
            </a:r>
            <a:r>
              <a:rPr lang="en" sz="2000">
                <a:solidFill>
                  <a:schemeClr val="accent1"/>
                </a:solidFill>
                <a:highlight>
                  <a:srgbClr val="93C47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Cuentos de ciencia ficción : </a:t>
            </a: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Estos cuentos se desarrollan en mundos parecidos al nuestro pero en los cuales ciertos tratos son exagerados. Normalmente se basan en el futuro, en otros planetas, sociedades utópicas, etc.  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(Delgado, 2021)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Fábula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5274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Char char="●"/>
            </a:pP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 </a:t>
            </a: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narración</a:t>
            </a: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 breve y ficticia.</a:t>
            </a:r>
            <a:endParaRPr sz="23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274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Char char="●"/>
            </a:pP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da voz y personalidad a cosas y animales.</a:t>
            </a:r>
            <a:endParaRPr sz="23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274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Char char="●"/>
            </a:pP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fábula</a:t>
            </a: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tiene como fin el llevar un mensaje reflexivo hacia el lector/oyente.</a:t>
            </a:r>
            <a:endParaRPr sz="23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274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Char char="●"/>
            </a:pPr>
            <a:r>
              <a:rPr lang="en" sz="2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 dirigida tanto a niños como adultos ya que pretende enseñar valores, reflexiones, hacer el bien, etc. </a:t>
            </a:r>
            <a:endParaRPr sz="23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(Arcoya, 2021)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>
                <a:latin typeface="Times New Roman"/>
                <a:ea typeface="Times New Roman"/>
                <a:cs typeface="Times New Roman"/>
                <a:sym typeface="Times New Roman"/>
              </a:rPr>
              <a:t>Ejemplos de </a:t>
            </a:r>
            <a:r>
              <a:rPr lang="en" sz="3080">
                <a:latin typeface="Times New Roman"/>
                <a:ea typeface="Times New Roman"/>
                <a:cs typeface="Times New Roman"/>
                <a:sym typeface="Times New Roman"/>
              </a:rPr>
              <a:t>Fábulas: </a:t>
            </a:r>
            <a:r>
              <a:rPr lang="en" sz="2680">
                <a:latin typeface="Times New Roman"/>
                <a:ea typeface="Times New Roman"/>
                <a:cs typeface="Times New Roman"/>
                <a:sym typeface="Times New Roman"/>
              </a:rPr>
              <a:t>La liebre y la tortuga</a:t>
            </a:r>
            <a:endParaRPr sz="268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3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 es una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fábula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conocida por muchos y trata de una liebre veloz que por su orgullo se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creía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rápida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mejor de todas.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día, la tortuga enfadada, reto a la liebre a una carrera.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liebre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accedió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pero como la tortuga era mucho más lenta, la liebre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decidió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tomar una siesta.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7625" y="3344475"/>
            <a:ext cx="2034675" cy="14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>
                <a:latin typeface="Times New Roman"/>
                <a:ea typeface="Times New Roman"/>
                <a:cs typeface="Times New Roman"/>
                <a:sym typeface="Times New Roman"/>
              </a:rPr>
              <a:t>Ejemplos de Fábulas: </a:t>
            </a:r>
            <a:r>
              <a:rPr lang="en" sz="2680">
                <a:latin typeface="Times New Roman"/>
                <a:ea typeface="Times New Roman"/>
                <a:cs typeface="Times New Roman"/>
                <a:sym typeface="Times New Roman"/>
              </a:rPr>
              <a:t>La liebre y la tortuga</a:t>
            </a:r>
            <a:endParaRPr sz="268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3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tortuga siguió su camino, determinada a completar la carrera y rebasó a la liebre.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cuanto la liebre se levantó y vió cuán lejos estaba la tortuga, arrancó a  correr pero ya era demasiado tarde.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tortuga ya había llegado a la meta.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moraleja sería: Ser humildes y pacientes. La arrogancia no es buena.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Times New Roman"/>
                <a:ea typeface="Times New Roman"/>
                <a:cs typeface="Times New Roman"/>
                <a:sym typeface="Times New Roman"/>
              </a:rPr>
              <a:t>Tipos de fábulas</a:t>
            </a:r>
            <a:endParaRPr sz="358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Fábulas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animales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Fábulas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humanas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AutoNum type="arabicPeriod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Fábulas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mitológicas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28671"/>
            <a:ext cx="3879975" cy="29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0"/>
          <p:cNvSpPr txBox="1"/>
          <p:nvPr/>
        </p:nvSpPr>
        <p:spPr>
          <a:xfrm>
            <a:off x="4648050" y="4267025"/>
            <a:ext cx="256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https://pymstatic.com/36181/conversions/fabulas-esopo-thumb.jpg</a:t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Novela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 tipo de narración (obra) es mayormente vasta.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Normalmente tiene más de una trama que son bastante complejas, muchos personajes y en algunos casos, más de un narrador.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 tipo de narración es una obra literaria que puede darse en hechos fantásticos o reales.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Introducción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87900" y="1364350"/>
            <a:ext cx="8368200" cy="32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Durante esta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presentación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estaremos hablando acerca de los géneros literarios desde un enfoque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más concentrado en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 narrativo. Mencionaremos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definición y los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subgéneros que lo componen. Y conoceremos que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cada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subgénero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daremos algunos ejemplos.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7200" y="3046500"/>
            <a:ext cx="2464176" cy="185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Novela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diferentes estilos de novela van a variar de acuerdo a su 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extensión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cuán</a:t>
            </a: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larga es), sus personajes, quién es el narrador, que clase de historia cuenta, etc. 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Ejemplos de Novelas:Harry Potter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 es una novela reconocida a nivel mundial escrita por JK Rowling.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Trata acerca de un joven mago cuyos padres fallecen mientras el es infante y queda al cargo de su familia muggle.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Harry llega a Hogwarts y allí pasa su niñez y adultos en un mundo mágico con unicornios, hechizos, brujas buenas y malas, etc.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188" y="3579813"/>
            <a:ext cx="1539874" cy="138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Ejemplos de Novelas:Harry Potter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 a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dulto, Harry debe batallar contra Voldemort, a quien derrota.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 final, Harry y sus amigos se casan, forman sus familias y sus hijos llegan a formar parte de la gran escuela que es Hogwarts.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188" y="3579813"/>
            <a:ext cx="1539874" cy="138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Tipos de novelas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4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Novela </a:t>
            </a: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autobiográfica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Novela de fantasía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en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Novela de aventuras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1" name="Google Shape;2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807" y="901649"/>
            <a:ext cx="4471490" cy="33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5"/>
          <p:cNvSpPr txBox="1"/>
          <p:nvPr/>
        </p:nvSpPr>
        <p:spPr>
          <a:xfrm>
            <a:off x="4410225" y="4380875"/>
            <a:ext cx="3131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https://media.revistagq.com/photos/5ca5e1af267a321ab47214f2/master/pass/sagas_literarias_portadas_411.png</a:t>
            </a:r>
            <a:endParaRPr sz="4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Actividad: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387900" y="1333750"/>
            <a:ext cx="8368200" cy="3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4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https://wordwall.net/es/resource/22280181</a:t>
            </a:r>
            <a:r>
              <a:rPr b="1" lang="en" sz="4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Times New Roman"/>
                <a:ea typeface="Times New Roman"/>
                <a:cs typeface="Times New Roman"/>
                <a:sym typeface="Times New Roman"/>
              </a:rPr>
              <a:t>Conclusión 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4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concluir, aprendimos que el género literario define las características para diferenciar las distintas obras.</a:t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Dentro del género narrativo estuvimos estableciendo las características del mito, la leyenda, el poema épico, el cuento, la fábula y la novela.</a:t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Vimos que, aunque cada uno es diferente al otro, todos tienen algo en común; ya que utilizan a un narrador para contar o darle vida a la historia.</a:t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Times New Roman"/>
                <a:ea typeface="Times New Roman"/>
                <a:cs typeface="Times New Roman"/>
                <a:sym typeface="Times New Roman"/>
              </a:rPr>
              <a:t>Conclusión 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 New Roman"/>
              <a:buChar char="●"/>
            </a:pPr>
            <a:r>
              <a:rPr lang="en"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fin o propósito es llegar a una audiencia sea de niños o adultos. En algunos casos para entretener, en otros para asustar y hasta para informar.</a:t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material presentado es de suma importancia para el curso, ya que este género nos permite desarrollar la destreza de la lectura en los niños y con ella el desarrollo de la lectoescritura.</a:t>
            </a:r>
            <a:r>
              <a:rPr lang="en"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Times New Roman"/>
                <a:ea typeface="Times New Roman"/>
                <a:cs typeface="Times New Roman"/>
                <a:sym typeface="Times New Roman"/>
              </a:rPr>
              <a:t>Conclusión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50"/>
          <p:cNvSpPr txBox="1"/>
          <p:nvPr>
            <p:ph idx="1" type="body"/>
          </p:nvPr>
        </p:nvSpPr>
        <p:spPr>
          <a:xfrm>
            <a:off x="311700" y="1228675"/>
            <a:ext cx="8520600" cy="3637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 discutido en esta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 relevante para nuestra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preparación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profesional como futuros docentes: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 permite entender la importancia del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género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narrativo.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Reconocer sus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características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esta forma podemos transmitir correctamente este material a nuestros estudiantes.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Referencias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51"/>
          <p:cNvSpPr txBox="1"/>
          <p:nvPr>
            <p:ph idx="1" type="body"/>
          </p:nvPr>
        </p:nvSpPr>
        <p:spPr>
          <a:xfrm>
            <a:off x="311700" y="120885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marR="50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Arcoya, E. (2020, Octubre 19). Fábulas: Que son, tipos de fábulas Y ejemplos prácticos. Retirado de  from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https://www.actualidadliteratura.com/fabulas/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Coelho, F. (2015, Febrero 12). Significado de Mito. Retirado de  from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https://www.significados.com/mito/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Cumplido, J. (2019, Marzo  27). Los 7 tipos de mitos existen Y algunos ejemplos. Retirado de 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https://caracterurbano.com/literatura/tipos-mitos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Delgado, J. C. (n.f.). ✒️ ¿Cuáles son los tipos de cuentos? ¡Conócelos, son 15! Retirado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https://www.crehana.com/blog/estilo-vida/cuales-son-los-tipos-de-cuentos/</a:t>
            </a:r>
            <a:endParaRPr sz="4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Gil S. (2013, Septiembre 17). </a:t>
            </a:r>
            <a:r>
              <a:rPr i="1"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Genero narrativo</a:t>
            </a: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prezi.com. </a:t>
            </a:r>
            <a:r>
              <a:rPr lang="en" sz="44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https://prezi.com/g7edqduc0lrg/genero-narrativo/</a:t>
            </a:r>
            <a:endParaRPr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Hernando, M. (2019, Diciembre 31). </a:t>
            </a:r>
            <a:r>
              <a:rPr i="1"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Géneros LITERARIOS: Tipos características Y ejemplos - ¡RESUMEN!</a:t>
            </a: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Unprofesor.com.</a:t>
            </a:r>
            <a:endParaRPr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https://www.unprofesor.com/lengua-espanola/generos-literarios-tipos-caracteristicas-y-ejemplos-3857.html</a:t>
            </a:r>
            <a:endParaRPr sz="4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Objetivos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definir qué son los géneros literarios, en especial la narrativa.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identificar los subgéneros de la narrativa, con sus características.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Conocer algunos ejemplos que cada subgénero.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551" y="2690975"/>
            <a:ext cx="2175348" cy="20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Referencias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5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marR="50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Narciso. (2016, Marzo 28). Retirado de 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https://mitosyleyendascr.com/mitologia-griega/narciso/</a:t>
            </a:r>
            <a:endParaRPr sz="4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Pereira Y. (2015, Febrero 17). </a:t>
            </a:r>
            <a:r>
              <a:rPr i="1"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Poesia epica</a:t>
            </a:r>
            <a:r>
              <a:rPr lang="en" sz="44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prezi.com. </a:t>
            </a:r>
            <a:r>
              <a:rPr lang="en" sz="44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https://prezi.com/ep9xtrfz-1dx/poesia-epica/</a:t>
            </a:r>
            <a:endParaRPr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Poema Épico</a:t>
            </a:r>
            <a:r>
              <a:rPr lang="en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(n.f.). Tareas Escolares en Escolares.Net. </a:t>
            </a:r>
            <a:r>
              <a:rPr lang="en" sz="44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https://www.escolares.net/lenguaje-y-comunicacion/poema-epico/</a:t>
            </a:r>
            <a:endParaRPr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Significados. (2014, Marzo 15). Significado de Leyenda. Retirado de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https://www.significados.com/leyenda/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Significados. (2014, Marzo 17). Cuento. Retirado de 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https://www.significados.com/cuento/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Significados. (2019, Enero  31). Tipos de novelas. Retirado de 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https://www.significados.com/tipos-de-novelas/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Vicente, E. A. (2021, Mayo 13). Tipos de leyendas. Retirado de </a:t>
            </a:r>
            <a:r>
              <a:rPr lang="en" sz="44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4400" u="sng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https://www.significados.com/tipos-de-leyendas/</a:t>
            </a:r>
            <a:endParaRPr sz="44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52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50800" rtl="0" algn="l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/>
        </p:nvSpPr>
        <p:spPr>
          <a:xfrm>
            <a:off x="614450" y="2378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 u="sng">
              <a:solidFill>
                <a:schemeClr val="hlink"/>
              </a:solidFill>
            </a:endParaRPr>
          </a:p>
        </p:txBody>
      </p:sp>
      <p:sp>
        <p:nvSpPr>
          <p:cNvPr id="329" name="Google Shape;329;p53"/>
          <p:cNvSpPr txBox="1"/>
          <p:nvPr/>
        </p:nvSpPr>
        <p:spPr>
          <a:xfrm>
            <a:off x="237925" y="396900"/>
            <a:ext cx="852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Referencias de </a:t>
            </a: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imágenes</a:t>
            </a: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53"/>
          <p:cNvSpPr txBox="1"/>
          <p:nvPr/>
        </p:nvSpPr>
        <p:spPr>
          <a:xfrm>
            <a:off x="330300" y="1188300"/>
            <a:ext cx="84834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https://i.pinimg.com/originals/da/b1/e8/dab1e8d9a1ef4db65ff9f290d4c4484d.jpg</a:t>
            </a:r>
            <a:endParaRPr sz="9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https://www.cuentosinfantiles.net/images/caperucita-roja.jpg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https://encrypted-tbn0.gstatic.com/images?q=tbn:ANd9GcQ6Glr389e6aJLca3DAifvWyKvW4SuLYy7V2_kx8TSugZXGAYBRAwZfe10HEXsVrlAR0vY&amp;usqp=CAU</a:t>
            </a:r>
            <a:endParaRPr sz="9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 u="sng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ttps://encrypted-tbn0.gstatic.com/images?q=tbn:ANd9GcRPEnTPvPAXl1htWT_IwweasuR_PcOdnRSGwNqxbG6TlL8U39Yfhakw3AIWs2DLVLOJE1Y&amp;usqp=CAU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https://i.pinimg.com/236x/ed/12/6b/ed126b6d073020475610286fba740949.jpg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https://i.pinimg.com/736x/d4/b5/3c/d4b53ce6190b236f1571b7b82b906258.jpg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https://i1.wp.com/www.cuentosyrecetas.com/wp-content/uploads/2018/01/Caperucita-roja-y-el-lobo-feroz.jpg?resize=500%2C250&amp;ssl=1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https://www.revistacriterio.com.ar/bloginst_new/wp-content/uploads/2017/03/eva-1-620x412.jpe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https://estaticos.serpadres.es/uploads/images/article/5ff80a885bafe87986b6a13d/la%20liebre%20y%20la%20tortuga%20SOCIAL.jpg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https://cdn.goconqr.com/uploads/node/image/6060350/desktop_portada.jpg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https://static.wikia.nocookie.net/heroes-and-villians/images/d/db/1-robin-hood-james-edwin-mcconnell.jpg/revision/latest/top-crop/width/360/height/450?cb=20190505080123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¿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Qué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son los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géneros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literarios?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5163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Definen las </a:t>
            </a:r>
            <a:r>
              <a:rPr lang="en" sz="2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características</a:t>
            </a:r>
            <a:r>
              <a:rPr lang="en" sz="2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tanto de estructura como de contenido que diferencian a las distintas obras literarias. </a:t>
            </a:r>
            <a:endParaRPr sz="25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63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imes New Roman"/>
              <a:buChar char="●"/>
            </a:pP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Existen tres tipos de 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géneros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literarios y se clasifican:</a:t>
            </a:r>
            <a:endParaRPr sz="25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63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AutoNum type="alphaLcPeriod"/>
            </a:pPr>
            <a:r>
              <a:rPr lang="en"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pico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narrativo</a:t>
            </a:r>
            <a:endParaRPr sz="25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63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AutoNum type="alphaLcPeriod"/>
            </a:pP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írico</a:t>
            </a: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1631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AutoNum type="alphaLcPeriod"/>
            </a:pPr>
            <a:r>
              <a:rPr lang="en" sz="25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Dramático</a:t>
            </a:r>
            <a:endParaRPr sz="25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(Hernando, 2019)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525" y="1893375"/>
            <a:ext cx="2060724" cy="154555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6731400" y="3479025"/>
            <a:ext cx="210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https://cdn.slidesharecdn.com/ss_thumbnails/generosliterarios-140310152124-phpapp01-thumbnail-4.jpg?cb=1394464965</a:t>
            </a:r>
            <a:endParaRPr sz="4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1238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Género narrativo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098725"/>
            <a:ext cx="7065600" cy="3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También conocido como el género épico.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“En este género literario el autor utiliza un narrador para contar una historia” (Gil, 2013)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Tantos los acontecimientos como los personajes narrados pueden ser reales o ficticios.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900" y="3134225"/>
            <a:ext cx="2239950" cy="17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2445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Género narrativo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83250"/>
            <a:ext cx="6349500" cy="3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puede ofrecer de manera escrita u oral (Lectura, escritura).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fin es entretener al lector y en algunos casos también persuadirlo.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1475" y="72475"/>
            <a:ext cx="2394225" cy="18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SUBGÉNEROS: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950" y="1345975"/>
            <a:ext cx="2944800" cy="19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300" y="1429450"/>
            <a:ext cx="2677801" cy="1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5213" y="3334350"/>
            <a:ext cx="2393583" cy="16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375225" y="1002150"/>
            <a:ext cx="27261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El mito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La leyenda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El poema épico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El cuento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La fábula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AutoNum type="arabicPeriod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La novela 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El m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mito es un tipo de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narración legendaria y muchas veces simbólica.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 relata hechos o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fenómenos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protagonizados por personajes sobrenaturales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(Gil, 2013).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Siendo sus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personajes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mayormente dioses,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monstrous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héroes u otros personajes 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fantásticos</a:t>
            </a:r>
            <a:r>
              <a:rPr lang="en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225" y="3039250"/>
            <a:ext cx="2548600" cy="17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5994225" y="4767525"/>
            <a:ext cx="228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https://cdn.pixabay.com/photo/2016/08/26/01/32/poseidon-1621062_640.jpg</a:t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